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C8283-C072-2B28-A8B0-587BAD315337}" v="25" dt="2022-01-28T20:17:45.989"/>
    <p1510:client id="{76EBEAF9-E3C6-02F1-A676-C1946EEA4F1A}" v="26" dt="2022-01-24T21:49:43.884"/>
    <p1510:client id="{8FC0FAAC-A548-CE6F-E486-E1CA285B9FEE}" v="4" dt="2022-02-11T16:47:52.985"/>
    <p1510:client id="{934DA269-647B-98EE-4E3B-9A26235075E7}" v="104" dt="2022-01-28T22:40:3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5911-D27E-4B13-8FC3-DDEC6D8DF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School and Beyond Plan</a:t>
            </a:r>
            <a:br>
              <a:rPr lang="en-US" dirty="0"/>
            </a:br>
            <a:r>
              <a:rPr lang="en-US" sz="2700" dirty="0">
                <a:cs typeface="Arial"/>
              </a:rPr>
              <a:t>Career Goals</a:t>
            </a:r>
            <a:br>
              <a:rPr lang="en-US" sz="2700" dirty="0">
                <a:cs typeface="Arial"/>
              </a:rPr>
            </a:br>
            <a:r>
              <a:rPr lang="en-US" sz="2700" dirty="0">
                <a:cs typeface="Arial"/>
              </a:rPr>
              <a:t>Educational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B5E19-1F9F-4C36-A334-E77B73D1E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14339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FDA0-A996-448A-B89E-87EF09BF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10" y="2021062"/>
            <a:ext cx="2664361" cy="2408571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working on cleaning this up, but we have circled the components that must be completed for your HSBP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937E4F-53E8-45F2-9715-63CEDA96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6" r="8589" b="493"/>
          <a:stretch/>
        </p:blipFill>
        <p:spPr>
          <a:xfrm>
            <a:off x="3959813" y="795024"/>
            <a:ext cx="7486460" cy="4801162"/>
          </a:xfr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12AC068-482D-4CE1-A389-3BA1A0BB2698}"/>
              </a:ext>
            </a:extLst>
          </p:cNvPr>
          <p:cNvSpPr/>
          <p:nvPr/>
        </p:nvSpPr>
        <p:spPr>
          <a:xfrm>
            <a:off x="9785501" y="2789580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0A6D9F4-8530-4DEC-B9FB-BA7BAFA25D1D}"/>
              </a:ext>
            </a:extLst>
          </p:cNvPr>
          <p:cNvSpPr/>
          <p:nvPr/>
        </p:nvSpPr>
        <p:spPr>
          <a:xfrm>
            <a:off x="9781952" y="2981106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BBBB4B1-3F8F-49F9-A8D7-BCD640746B7B}"/>
              </a:ext>
            </a:extLst>
          </p:cNvPr>
          <p:cNvSpPr/>
          <p:nvPr/>
        </p:nvSpPr>
        <p:spPr>
          <a:xfrm>
            <a:off x="9781952" y="3154935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6729D1F-1FE9-4F75-9129-2D7042877A43}"/>
              </a:ext>
            </a:extLst>
          </p:cNvPr>
          <p:cNvSpPr/>
          <p:nvPr/>
        </p:nvSpPr>
        <p:spPr>
          <a:xfrm>
            <a:off x="9781951" y="4206658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FDA7DF4-528F-4F51-A0F4-3AF6009F3C26}"/>
              </a:ext>
            </a:extLst>
          </p:cNvPr>
          <p:cNvSpPr/>
          <p:nvPr/>
        </p:nvSpPr>
        <p:spPr>
          <a:xfrm>
            <a:off x="9781950" y="3328764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1B41D1D-EEF8-463F-AA48-5101EC96A2E9}"/>
              </a:ext>
            </a:extLst>
          </p:cNvPr>
          <p:cNvSpPr/>
          <p:nvPr/>
        </p:nvSpPr>
        <p:spPr>
          <a:xfrm>
            <a:off x="9785501" y="3694119"/>
            <a:ext cx="1433637" cy="2229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6D136-BF06-4989-A0F8-F07D2FC3EDF4}"/>
              </a:ext>
            </a:extLst>
          </p:cNvPr>
          <p:cNvSpPr/>
          <p:nvPr/>
        </p:nvSpPr>
        <p:spPr>
          <a:xfrm>
            <a:off x="5181599" y="1029216"/>
            <a:ext cx="1421219" cy="2445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B9998-F907-4B25-BAC7-751CFB59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594908" cy="107722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Back to those Career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592E-0894-4722-98AC-341C4656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885285"/>
            <a:ext cx="3889975" cy="416465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So, now we know an easy way to navigate to the requirements we must complete.</a:t>
            </a:r>
          </a:p>
          <a:p>
            <a:r>
              <a:rPr lang="en-US" sz="3200" dirty="0"/>
              <a:t>Let’s get our Career Goals completed!</a:t>
            </a:r>
          </a:p>
          <a:p>
            <a:r>
              <a:rPr lang="en-US" sz="3200" dirty="0"/>
              <a:t>Click on Career Goals here: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85D74-5767-44BE-88A7-033FB32C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39" y="2184982"/>
            <a:ext cx="1971950" cy="329611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DE84F8-8E8B-41EB-8B2F-D8DE64B9D7EC}"/>
              </a:ext>
            </a:extLst>
          </p:cNvPr>
          <p:cNvSpPr/>
          <p:nvPr/>
        </p:nvSpPr>
        <p:spPr>
          <a:xfrm>
            <a:off x="6683431" y="3026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A4B5A48-5211-4DF3-8377-95082C05BCAC}"/>
              </a:ext>
            </a:extLst>
          </p:cNvPr>
          <p:cNvSpPr/>
          <p:nvPr/>
        </p:nvSpPr>
        <p:spPr>
          <a:xfrm>
            <a:off x="7654272" y="3132638"/>
            <a:ext cx="1971950" cy="2719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8BAB-1125-46FD-B31C-B1B055F4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077" y="489098"/>
            <a:ext cx="8757928" cy="605887"/>
          </a:xfrm>
        </p:spPr>
        <p:txBody>
          <a:bodyPr>
            <a:normAutofit fontScale="90000"/>
          </a:bodyPr>
          <a:lstStyle/>
          <a:p>
            <a:r>
              <a:rPr lang="en-US" dirty="0"/>
              <a:t>This looks like a lot, but all you need to do is click on ‘Add Record’: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D033D2-81BF-4FD6-A3E6-EAC7D7FD4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077" y="1191471"/>
            <a:ext cx="8674764" cy="4316193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522D4E8-9906-4AE2-9512-3E37DAB96754}"/>
              </a:ext>
            </a:extLst>
          </p:cNvPr>
          <p:cNvSpPr/>
          <p:nvPr/>
        </p:nvSpPr>
        <p:spPr>
          <a:xfrm rot="16200000">
            <a:off x="9717946" y="3107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>
            <a:extLst>
              <a:ext uri="{FF2B5EF4-FFF2-40B4-BE49-F238E27FC236}">
                <a16:creationId xmlns:a16="http://schemas.microsoft.com/office/drawing/2014/main" id="{C5D1FAC4-F674-48B5-9A37-F94B449041CC}"/>
              </a:ext>
            </a:extLst>
          </p:cNvPr>
          <p:cNvSpPr txBox="1">
            <a:spLocks/>
          </p:cNvSpPr>
          <p:nvPr/>
        </p:nvSpPr>
        <p:spPr>
          <a:xfrm>
            <a:off x="1045967" y="4508156"/>
            <a:ext cx="5890004" cy="607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fields have been completed for you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E8473B8-639B-415C-80A1-09B69A3CB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967" y="1148501"/>
            <a:ext cx="10327844" cy="3072625"/>
          </a:xfr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683037AB-3155-4658-8810-7C19802C571F}"/>
              </a:ext>
            </a:extLst>
          </p:cNvPr>
          <p:cNvSpPr/>
          <p:nvPr/>
        </p:nvSpPr>
        <p:spPr>
          <a:xfrm>
            <a:off x="2544805" y="4036369"/>
            <a:ext cx="496107" cy="607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CB5138A5-5013-4BD7-8B73-DBEFACEA29C9}"/>
              </a:ext>
            </a:extLst>
          </p:cNvPr>
          <p:cNvSpPr txBox="1">
            <a:spLocks/>
          </p:cNvSpPr>
          <p:nvPr/>
        </p:nvSpPr>
        <p:spPr>
          <a:xfrm>
            <a:off x="6539024" y="1223114"/>
            <a:ext cx="4607009" cy="7868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Some fields require you to select from a menu of options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6A94A4D9-A79A-4017-95EF-A5FD646BD4B1}"/>
              </a:ext>
            </a:extLst>
          </p:cNvPr>
          <p:cNvSpPr/>
          <p:nvPr/>
        </p:nvSpPr>
        <p:spPr>
          <a:xfrm rot="10800000">
            <a:off x="10649926" y="1313011"/>
            <a:ext cx="496107" cy="6070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4DBB6FC-4898-456B-AA8B-A40EE8DB74C0}"/>
              </a:ext>
            </a:extLst>
          </p:cNvPr>
          <p:cNvSpPr txBox="1">
            <a:spLocks/>
          </p:cNvSpPr>
          <p:nvPr/>
        </p:nvSpPr>
        <p:spPr>
          <a:xfrm>
            <a:off x="1045967" y="269530"/>
            <a:ext cx="6473410" cy="773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Some fields require you to type in information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38785ED-9B4F-4C73-BC7A-C731E4DC7441}"/>
              </a:ext>
            </a:extLst>
          </p:cNvPr>
          <p:cNvSpPr/>
          <p:nvPr/>
        </p:nvSpPr>
        <p:spPr>
          <a:xfrm rot="10800000">
            <a:off x="3413960" y="1143149"/>
            <a:ext cx="496107" cy="976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F78510C-55F6-4D95-B740-BA00EE73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166583"/>
            <a:ext cx="6790905" cy="782734"/>
          </a:xfrm>
        </p:spPr>
        <p:txBody>
          <a:bodyPr/>
          <a:lstStyle/>
          <a:p>
            <a:r>
              <a:rPr lang="en-US" dirty="0"/>
              <a:t>When you’ve completed all the fields, click ‘Add’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68177-8A01-4EBF-A333-7D5F3979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990"/>
            <a:ext cx="12192000" cy="3762749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6A94A4D9-A79A-4017-95EF-A5FD646BD4B1}"/>
              </a:ext>
            </a:extLst>
          </p:cNvPr>
          <p:cNvSpPr/>
          <p:nvPr/>
        </p:nvSpPr>
        <p:spPr>
          <a:xfrm rot="10800000">
            <a:off x="11163524" y="645797"/>
            <a:ext cx="496107" cy="6070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4B8D2E-116D-4967-A154-A8A7F9C5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2555615" cy="669870"/>
          </a:xfrm>
        </p:spPr>
        <p:txBody>
          <a:bodyPr/>
          <a:lstStyle/>
          <a:p>
            <a:pPr algn="l"/>
            <a:r>
              <a:rPr lang="en-US" dirty="0"/>
              <a:t>Now what?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006E1-BACD-4C41-A89E-834B1045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50" y="1311434"/>
            <a:ext cx="4272396" cy="5312650"/>
          </a:xfrm>
        </p:spPr>
        <p:txBody>
          <a:bodyPr>
            <a:normAutofit/>
          </a:bodyPr>
          <a:lstStyle/>
          <a:p>
            <a:pPr marL="344170" indent="-337820"/>
            <a:r>
              <a:rPr lang="en-US" dirty="0"/>
              <a:t>You’ve reviewed your list of favorite careers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You’ve created your Career Goal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Now, let’s create an Educational Goal that will set us up to accomplish our Career Goal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Return to your homepage by clicking the HB.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Then click on the ‘Completion Status’</a:t>
            </a:r>
            <a:endParaRPr lang="en-US" dirty="0">
              <a:cs typeface="Arial"/>
            </a:endParaRPr>
          </a:p>
          <a:p>
            <a:pPr marL="344170" indent="-337820"/>
            <a:endParaRPr lang="en-US" dirty="0">
              <a:cs typeface="Arial"/>
            </a:endParaRP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5625471D-74CA-45E2-BEFB-2C5A29AF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33" y="99228"/>
            <a:ext cx="5446712" cy="324471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FC38BA7-2652-4699-A0D3-7DC5388149DD}"/>
              </a:ext>
            </a:extLst>
          </p:cNvPr>
          <p:cNvSpPr/>
          <p:nvPr/>
        </p:nvSpPr>
        <p:spPr>
          <a:xfrm rot="16200000">
            <a:off x="6292470" y="565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DA0F9-AF51-4BBC-AA0E-79E45E66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345" y="3425345"/>
            <a:ext cx="5137279" cy="329443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714A77-7564-43F3-83E2-4FE376F34E09}"/>
              </a:ext>
            </a:extLst>
          </p:cNvPr>
          <p:cNvSpPr/>
          <p:nvPr/>
        </p:nvSpPr>
        <p:spPr>
          <a:xfrm rot="16200000">
            <a:off x="5838283" y="4454863"/>
            <a:ext cx="893195" cy="441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B9998-F907-4B25-BAC7-751CFB59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594908" cy="1077229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Educational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592E-0894-4722-98AC-341C4656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885285"/>
            <a:ext cx="3964403" cy="464310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You know what career you want, but in order to reach that goal, you need to create an Educational Goal that gets you there.</a:t>
            </a:r>
          </a:p>
          <a:p>
            <a:r>
              <a:rPr lang="en-US" sz="3200" dirty="0"/>
              <a:t>Click on the ‘Educational Goal’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85D74-5767-44BE-88A7-033FB32C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39" y="2184982"/>
            <a:ext cx="1971950" cy="329611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DE84F8-8E8B-41EB-8B2F-D8DE64B9D7EC}"/>
              </a:ext>
            </a:extLst>
          </p:cNvPr>
          <p:cNvSpPr/>
          <p:nvPr/>
        </p:nvSpPr>
        <p:spPr>
          <a:xfrm>
            <a:off x="6683431" y="3268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A4B5A48-5211-4DF3-8377-95082C05BCAC}"/>
              </a:ext>
            </a:extLst>
          </p:cNvPr>
          <p:cNvSpPr/>
          <p:nvPr/>
        </p:nvSpPr>
        <p:spPr>
          <a:xfrm>
            <a:off x="7661839" y="3374954"/>
            <a:ext cx="1971950" cy="2719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9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0692-6941-4314-9FD7-D5C3AA13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45" y="273056"/>
            <a:ext cx="9907530" cy="10772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This looks similar to the Career Goal section and the process is also the same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ED99A-D427-4021-9BEB-090E83C0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1746136"/>
            <a:ext cx="10026236" cy="483880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753317-EA0D-4C22-875A-5993FAE62B1F}"/>
              </a:ext>
            </a:extLst>
          </p:cNvPr>
          <p:cNvSpPr txBox="1">
            <a:spLocks/>
          </p:cNvSpPr>
          <p:nvPr/>
        </p:nvSpPr>
        <p:spPr>
          <a:xfrm>
            <a:off x="5071729" y="3934200"/>
            <a:ext cx="6107445" cy="701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Start by clicking ‘Add record’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BE5240-57B5-4542-8777-4F315C4DF2B7}"/>
              </a:ext>
            </a:extLst>
          </p:cNvPr>
          <p:cNvSpPr/>
          <p:nvPr/>
        </p:nvSpPr>
        <p:spPr>
          <a:xfrm rot="5400000">
            <a:off x="9341571" y="25315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Up 19">
            <a:extLst>
              <a:ext uri="{FF2B5EF4-FFF2-40B4-BE49-F238E27FC236}">
                <a16:creationId xmlns:a16="http://schemas.microsoft.com/office/drawing/2014/main" id="{6A94A4D9-A79A-4017-95EF-A5FD646BD4B1}"/>
              </a:ext>
            </a:extLst>
          </p:cNvPr>
          <p:cNvSpPr/>
          <p:nvPr/>
        </p:nvSpPr>
        <p:spPr>
          <a:xfrm rot="10800000">
            <a:off x="10649926" y="1313011"/>
            <a:ext cx="496107" cy="6070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C5F1C-8EBC-4F76-8117-AF1660BD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3" y="898147"/>
            <a:ext cx="10697253" cy="4294183"/>
          </a:xfrm>
          <a:prstGeom prst="rect">
            <a:avLst/>
          </a:prstGeom>
        </p:spPr>
      </p:pic>
      <p:sp>
        <p:nvSpPr>
          <p:cNvPr id="15" name="Title 12">
            <a:extLst>
              <a:ext uri="{FF2B5EF4-FFF2-40B4-BE49-F238E27FC236}">
                <a16:creationId xmlns:a16="http://schemas.microsoft.com/office/drawing/2014/main" id="{CB5138A5-5013-4BD7-8B73-DBEFACEA29C9}"/>
              </a:ext>
            </a:extLst>
          </p:cNvPr>
          <p:cNvSpPr txBox="1">
            <a:spLocks/>
          </p:cNvSpPr>
          <p:nvPr/>
        </p:nvSpPr>
        <p:spPr>
          <a:xfrm>
            <a:off x="6693433" y="526046"/>
            <a:ext cx="4607009" cy="786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Some fields require you to select from a menu of options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22FDAAD-6630-465B-B80B-A0CF6F7047C5}"/>
              </a:ext>
            </a:extLst>
          </p:cNvPr>
          <p:cNvSpPr/>
          <p:nvPr/>
        </p:nvSpPr>
        <p:spPr>
          <a:xfrm rot="10800000">
            <a:off x="10723649" y="1222040"/>
            <a:ext cx="486383" cy="607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5CADE90-A4C5-4F1C-82F1-43F98D57B630}"/>
              </a:ext>
            </a:extLst>
          </p:cNvPr>
          <p:cNvSpPr/>
          <p:nvPr/>
        </p:nvSpPr>
        <p:spPr>
          <a:xfrm>
            <a:off x="2855772" y="3963964"/>
            <a:ext cx="486383" cy="607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44208C0-9232-470E-9112-40214154AECB}"/>
              </a:ext>
            </a:extLst>
          </p:cNvPr>
          <p:cNvSpPr txBox="1">
            <a:spLocks/>
          </p:cNvSpPr>
          <p:nvPr/>
        </p:nvSpPr>
        <p:spPr>
          <a:xfrm>
            <a:off x="844855" y="4490040"/>
            <a:ext cx="5890004" cy="607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Some fields have been completed for you</a:t>
            </a: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2B03125B-AB2C-4D5A-B9A2-68C7D6376589}"/>
              </a:ext>
            </a:extLst>
          </p:cNvPr>
          <p:cNvSpPr txBox="1">
            <a:spLocks/>
          </p:cNvSpPr>
          <p:nvPr/>
        </p:nvSpPr>
        <p:spPr>
          <a:xfrm>
            <a:off x="668871" y="895140"/>
            <a:ext cx="4785602" cy="8820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Some fields require you to type in a response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3DD7836B-C519-4E76-AEEA-E53143022735}"/>
              </a:ext>
            </a:extLst>
          </p:cNvPr>
          <p:cNvSpPr/>
          <p:nvPr/>
        </p:nvSpPr>
        <p:spPr>
          <a:xfrm rot="10800000">
            <a:off x="4260709" y="1416026"/>
            <a:ext cx="486383" cy="607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F78510C-55F6-4D95-B740-BA00EE73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75" y="166583"/>
            <a:ext cx="6790905" cy="782734"/>
          </a:xfrm>
        </p:spPr>
        <p:txBody>
          <a:bodyPr/>
          <a:lstStyle/>
          <a:p>
            <a:r>
              <a:rPr lang="en-US" dirty="0"/>
              <a:t>When you’ve completed all the fields, click ‘Add’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6A94A4D9-A79A-4017-95EF-A5FD646BD4B1}"/>
              </a:ext>
            </a:extLst>
          </p:cNvPr>
          <p:cNvSpPr/>
          <p:nvPr/>
        </p:nvSpPr>
        <p:spPr>
          <a:xfrm rot="10800000">
            <a:off x="10315384" y="403698"/>
            <a:ext cx="496107" cy="6070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C6D47-6B08-4E29-BC7A-F8A670DF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69" y="1124573"/>
            <a:ext cx="10697253" cy="42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6283-7E15-412F-B5F0-64B1B57D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HSBP Requirements for graduation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5BA5-4D06-4F3B-9D43-C7EFD531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443" y="1575867"/>
            <a:ext cx="9630102" cy="5057483"/>
          </a:xfrm>
        </p:spPr>
        <p:txBody>
          <a:bodyPr>
            <a:normAutofit/>
          </a:bodyPr>
          <a:lstStyle/>
          <a:p>
            <a:pPr marL="344170" indent="-337820"/>
            <a:r>
              <a:rPr lang="en-US" dirty="0"/>
              <a:t>There are several components to your High School and Beyond plan that must be completed for Graduation</a:t>
            </a:r>
            <a:endParaRPr lang="en-US"/>
          </a:p>
          <a:p>
            <a:pPr marL="344170" indent="-337820"/>
            <a:r>
              <a:rPr lang="en-US" dirty="0"/>
              <a:t>Career Interest Inventory including Career Clusters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Career Goals</a:t>
            </a:r>
            <a:endParaRPr lang="en-US" dirty="0">
              <a:cs typeface="Arial" panose="020B0604020202020204"/>
            </a:endParaRPr>
          </a:p>
          <a:p>
            <a:pPr marL="344170" indent="-337820"/>
            <a:r>
              <a:rPr lang="en-US" dirty="0"/>
              <a:t>Educational Goals</a:t>
            </a:r>
            <a:endParaRPr lang="en-US" dirty="0">
              <a:cs typeface="Arial" panose="020B0604020202020204"/>
            </a:endParaRPr>
          </a:p>
          <a:p>
            <a:pPr marL="344170" indent="-337820"/>
            <a:r>
              <a:rPr lang="en-US" dirty="0"/>
              <a:t>Four-year Course Plan/Postsecondary Plan</a:t>
            </a:r>
            <a:endParaRPr lang="en-US" dirty="0">
              <a:cs typeface="Arial" panose="020B0604020202020204"/>
            </a:endParaRPr>
          </a:p>
          <a:p>
            <a:pPr marL="344170" indent="-337820"/>
            <a:r>
              <a:rPr lang="en-US" dirty="0"/>
              <a:t>Graduation Pathway</a:t>
            </a:r>
            <a:endParaRPr lang="en-US" dirty="0">
              <a:cs typeface="Arial" panose="020B0604020202020204"/>
            </a:endParaRPr>
          </a:p>
          <a:p>
            <a:pPr marL="344170" indent="-337820"/>
            <a:r>
              <a:rPr lang="en-US" dirty="0"/>
              <a:t>Financial Aid (FAFSA) Information</a:t>
            </a:r>
            <a:endParaRPr lang="en-US" dirty="0">
              <a:cs typeface="Arial" panose="020B0604020202020204"/>
            </a:endParaRPr>
          </a:p>
          <a:p>
            <a:pPr marL="344170" indent="-337820"/>
            <a:r>
              <a:rPr lang="en-US" dirty="0"/>
              <a:t>Resume 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957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ADB7F-FDEB-466C-BE43-2EEB333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47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Great work!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CB7750-B92C-4CC4-B319-6736F4C17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50" y="1718741"/>
            <a:ext cx="9225289" cy="4745853"/>
          </a:xfrm>
        </p:spPr>
        <p:txBody>
          <a:bodyPr/>
          <a:lstStyle/>
          <a:p>
            <a:r>
              <a:rPr lang="en-US" dirty="0"/>
              <a:t>We just completed two more components of our High School and Beyond Plan.</a:t>
            </a:r>
          </a:p>
          <a:p>
            <a:r>
              <a:rPr lang="en-US" dirty="0"/>
              <a:t>Next time, we’ll work on:</a:t>
            </a:r>
          </a:p>
          <a:p>
            <a:pPr lvl="1"/>
            <a:r>
              <a:rPr lang="en-US" dirty="0"/>
              <a:t>Grade checks from First Semester</a:t>
            </a:r>
          </a:p>
          <a:p>
            <a:pPr lvl="1"/>
            <a:r>
              <a:rPr lang="en-US" dirty="0"/>
              <a:t>Four-year Course Plan/Postsecondary Plan</a:t>
            </a:r>
          </a:p>
          <a:p>
            <a:pPr lvl="1"/>
            <a:r>
              <a:rPr lang="en-US" dirty="0"/>
              <a:t>Graduation Pathway</a:t>
            </a:r>
          </a:p>
          <a:p>
            <a:pPr lvl="1"/>
            <a:r>
              <a:rPr lang="en-US" dirty="0"/>
              <a:t>Financial Aid (FAFSA) Information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7D27-D8C7-41E4-82FB-8BE85ED9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complete?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F466-3C7A-49E6-9053-344A56CA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162" y="1290117"/>
            <a:ext cx="9558664" cy="5450389"/>
          </a:xfrm>
        </p:spPr>
        <p:txBody>
          <a:bodyPr/>
          <a:lstStyle/>
          <a:p>
            <a:r>
              <a:rPr lang="en-US" dirty="0"/>
              <a:t>We have already worked on the following areas in Home Room and they should be complete:</a:t>
            </a:r>
          </a:p>
          <a:p>
            <a:r>
              <a:rPr lang="en-US" dirty="0"/>
              <a:t>Career Interest Inventory – we completed the three surveys in the Career Planner. Remember, you must complete all three surveys for this to be checked off you list.</a:t>
            </a:r>
          </a:p>
          <a:p>
            <a:pPr lvl="1"/>
            <a:r>
              <a:rPr lang="en-US" dirty="0"/>
              <a:t>Career Clusters – After you completed your surveys, you should have favorited several careers which helps create your career cluster.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C641-06F7-46A0-8A6B-3B0A1B18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focus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7751-022A-426A-A977-E8C13BD7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443" y="1552054"/>
            <a:ext cx="9999195" cy="5128921"/>
          </a:xfrm>
        </p:spPr>
        <p:txBody>
          <a:bodyPr/>
          <a:lstStyle/>
          <a:p>
            <a:pPr marL="344170" indent="-337820"/>
            <a:r>
              <a:rPr lang="en-US" dirty="0"/>
              <a:t>This month is Focus on your Future February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Today in homeroom we are going to focus on Career Goals and Educational Goals.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First, we will look at careers that interest us based on the results from our Career Interest Inventories.</a:t>
            </a:r>
            <a:endParaRPr lang="en-US" dirty="0">
              <a:cs typeface="Arial"/>
            </a:endParaRPr>
          </a:p>
          <a:p>
            <a:pPr marL="344170" indent="-337820"/>
            <a:r>
              <a:rPr lang="en-US" dirty="0"/>
              <a:t>Next, we will create Career goals.</a:t>
            </a:r>
          </a:p>
          <a:p>
            <a:pPr marL="344170" indent="-337820"/>
            <a:r>
              <a:rPr lang="en-US" dirty="0"/>
              <a:t>Then, we will create Educational goals that allow us to be prepared for our future careers.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28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F6A5CA-1DA9-4C16-84D3-AC657BD4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35" y="1618307"/>
            <a:ext cx="2664361" cy="1220204"/>
          </a:xfrm>
        </p:spPr>
        <p:txBody>
          <a:bodyPr/>
          <a:lstStyle/>
          <a:p>
            <a:r>
              <a:rPr lang="en-US" dirty="0"/>
              <a:t>Let’s start by reviewing the careers you liked.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72F60-C0EC-49AD-AC1E-3CCF37161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35" r="51084" b="15064"/>
          <a:stretch/>
        </p:blipFill>
        <p:spPr>
          <a:xfrm>
            <a:off x="3533770" y="1247361"/>
            <a:ext cx="8354676" cy="436327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B6580F-C944-4129-9FDE-83EF9952C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734" y="3067869"/>
            <a:ext cx="2664361" cy="1903241"/>
          </a:xfrm>
        </p:spPr>
        <p:txBody>
          <a:bodyPr/>
          <a:lstStyle/>
          <a:p>
            <a:r>
              <a:rPr lang="en-US" dirty="0"/>
              <a:t>Click on your Career Planner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1D39648-F8BD-4C92-9EC8-7E20E9A5F504}"/>
              </a:ext>
            </a:extLst>
          </p:cNvPr>
          <p:cNvSpPr/>
          <p:nvPr/>
        </p:nvSpPr>
        <p:spPr>
          <a:xfrm rot="10800000">
            <a:off x="4391247" y="2153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2F264-4A6A-4C0C-99E9-6534B72F0307}"/>
              </a:ext>
            </a:extLst>
          </p:cNvPr>
          <p:cNvSpPr/>
          <p:nvPr/>
        </p:nvSpPr>
        <p:spPr>
          <a:xfrm>
            <a:off x="10952012" y="1385781"/>
            <a:ext cx="914400" cy="33167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1E5F-0B7D-486D-9D54-5EC18AA0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935" y="142532"/>
            <a:ext cx="2664361" cy="1903241"/>
          </a:xfrm>
        </p:spPr>
        <p:txBody>
          <a:bodyPr/>
          <a:lstStyle/>
          <a:p>
            <a:r>
              <a:rPr lang="en-US" dirty="0"/>
              <a:t>Now, click on Research Careers: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8CA186-5EBE-4B39-99B9-8BD42955F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356" y="142533"/>
            <a:ext cx="5792665" cy="3589496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60C964F-AC26-4426-8B79-317B40F6B374}"/>
              </a:ext>
            </a:extLst>
          </p:cNvPr>
          <p:cNvSpPr/>
          <p:nvPr/>
        </p:nvSpPr>
        <p:spPr>
          <a:xfrm>
            <a:off x="4243611" y="10527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062D6-EA77-4682-80D5-5E8E54EC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3097971"/>
            <a:ext cx="6021478" cy="35158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3003D7-D8A0-4244-8132-08B444125189}"/>
              </a:ext>
            </a:extLst>
          </p:cNvPr>
          <p:cNvSpPr txBox="1">
            <a:spLocks/>
          </p:cNvSpPr>
          <p:nvPr/>
        </p:nvSpPr>
        <p:spPr>
          <a:xfrm>
            <a:off x="6785507" y="4101388"/>
            <a:ext cx="2664361" cy="1903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Then click Career search to see your favorited careers: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39D1F2-1086-44D0-A57C-3FAD14C8328F}"/>
              </a:ext>
            </a:extLst>
          </p:cNvPr>
          <p:cNvSpPr/>
          <p:nvPr/>
        </p:nvSpPr>
        <p:spPr>
          <a:xfrm rot="10800000">
            <a:off x="1153081" y="40482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9CF3-CD65-40E3-AA1B-264CF505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9" y="538384"/>
            <a:ext cx="2664361" cy="1903241"/>
          </a:xfrm>
        </p:spPr>
        <p:txBody>
          <a:bodyPr/>
          <a:lstStyle/>
          <a:p>
            <a:r>
              <a:rPr lang="en-US" dirty="0"/>
              <a:t>If you click on this wheel, you can filter by your favorited careers: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5F141D-90A3-4695-9B03-2E5CB901D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543" y="538384"/>
            <a:ext cx="4760118" cy="2463085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56A0C82-377F-45E9-8765-0080705B5D6B}"/>
              </a:ext>
            </a:extLst>
          </p:cNvPr>
          <p:cNvSpPr/>
          <p:nvPr/>
        </p:nvSpPr>
        <p:spPr>
          <a:xfrm rot="10800000">
            <a:off x="6188148" y="8176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F055E-41E8-45DA-9030-389E65B2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03" y="2831173"/>
            <a:ext cx="2572109" cy="27054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9EE99E-1338-437B-96A3-9ED59A0AAB23}"/>
              </a:ext>
            </a:extLst>
          </p:cNvPr>
          <p:cNvSpPr txBox="1">
            <a:spLocks/>
          </p:cNvSpPr>
          <p:nvPr/>
        </p:nvSpPr>
        <p:spPr>
          <a:xfrm>
            <a:off x="4154865" y="3763926"/>
            <a:ext cx="2664361" cy="97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First, </a:t>
            </a:r>
          </a:p>
          <a:p>
            <a:r>
              <a:rPr lang="en-US" dirty="0"/>
              <a:t>Click on ‘Filter’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E62C3B-0019-459D-A554-7D860B13AA1A}"/>
              </a:ext>
            </a:extLst>
          </p:cNvPr>
          <p:cNvSpPr/>
          <p:nvPr/>
        </p:nvSpPr>
        <p:spPr>
          <a:xfrm rot="10800000">
            <a:off x="2555357" y="4545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DF77D-481F-444E-A4A3-61BA4BF9F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849" y="3781781"/>
            <a:ext cx="2524477" cy="19052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0BA5595-FCA7-404D-94F8-9606D9D8A33D}"/>
              </a:ext>
            </a:extLst>
          </p:cNvPr>
          <p:cNvSpPr txBox="1">
            <a:spLocks/>
          </p:cNvSpPr>
          <p:nvPr/>
        </p:nvSpPr>
        <p:spPr>
          <a:xfrm>
            <a:off x="9219507" y="4183912"/>
            <a:ext cx="2664361" cy="97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Then check ‘Favorited’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44439A-32A2-4ABE-A92B-1882590443B5}"/>
              </a:ext>
            </a:extLst>
          </p:cNvPr>
          <p:cNvSpPr/>
          <p:nvPr/>
        </p:nvSpPr>
        <p:spPr>
          <a:xfrm rot="10800000">
            <a:off x="7553526" y="48801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B9998-F907-4B25-BAC7-751CFB59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Career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592E-0894-4722-98AC-341C4656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713" y="1885285"/>
            <a:ext cx="9271426" cy="4164659"/>
          </a:xfrm>
        </p:spPr>
        <p:txBody>
          <a:bodyPr>
            <a:normAutofit/>
          </a:bodyPr>
          <a:lstStyle/>
          <a:p>
            <a:r>
              <a:rPr lang="en-US" sz="3200" dirty="0"/>
              <a:t>Now that you have reviewed some of your favorite careers, it’s time to choose a career goal.</a:t>
            </a:r>
          </a:p>
          <a:p>
            <a:r>
              <a:rPr lang="en-US" sz="3200" dirty="0"/>
              <a:t>It’s okay if your goal changes, but we need to create at least one career goal to complete this component of your graduation requirement.</a:t>
            </a:r>
          </a:p>
        </p:txBody>
      </p:sp>
    </p:spTree>
    <p:extLst>
      <p:ext uri="{BB962C8B-B14F-4D97-AF65-F5344CB8AC3E}">
        <p14:creationId xmlns:p14="http://schemas.microsoft.com/office/powerpoint/2010/main" val="34287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50B3-B703-478C-9E4C-065EE9A8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97" y="1059074"/>
            <a:ext cx="2664361" cy="1197404"/>
          </a:xfrm>
        </p:spPr>
        <p:txBody>
          <a:bodyPr>
            <a:normAutofit fontScale="90000"/>
          </a:bodyPr>
          <a:lstStyle/>
          <a:p>
            <a:r>
              <a:rPr lang="en-US" dirty="0"/>
              <a:t>First, lets get back to your homepage by clicking the HB here: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D1CF11-498B-4006-90C9-CF4914F7E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445" y="350874"/>
            <a:ext cx="5446712" cy="3244711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B69710E-FBCB-4E3B-9D30-E1924CD8F828}"/>
              </a:ext>
            </a:extLst>
          </p:cNvPr>
          <p:cNvSpPr/>
          <p:nvPr/>
        </p:nvSpPr>
        <p:spPr>
          <a:xfrm rot="16200000">
            <a:off x="5675781" y="8167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F746A9-52F3-467C-ABAA-40DBC26D8F7E}"/>
              </a:ext>
            </a:extLst>
          </p:cNvPr>
          <p:cNvSpPr txBox="1">
            <a:spLocks/>
          </p:cNvSpPr>
          <p:nvPr/>
        </p:nvSpPr>
        <p:spPr>
          <a:xfrm>
            <a:off x="5922669" y="4103529"/>
            <a:ext cx="3640124" cy="2020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Now, were going to look at an easy way to navigate through your required components by clicking ‘Completion Status’ here: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F5DA7-6859-4EB0-9CC7-AE8187485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9" y="3187216"/>
            <a:ext cx="5587790" cy="358334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7523C56-8776-45BC-831E-E0474692DFF5}"/>
              </a:ext>
            </a:extLst>
          </p:cNvPr>
          <p:cNvSpPr/>
          <p:nvPr/>
        </p:nvSpPr>
        <p:spPr>
          <a:xfrm rot="16200000">
            <a:off x="192923" y="4318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9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101</TotalTime>
  <Words>652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MS Shell Dlg 2</vt:lpstr>
      <vt:lpstr>Wingdings</vt:lpstr>
      <vt:lpstr>Wingdings 3</vt:lpstr>
      <vt:lpstr>Madison</vt:lpstr>
      <vt:lpstr>High School and Beyond Plan Career Goals Educational Goals</vt:lpstr>
      <vt:lpstr>HSBP Requirements for graduation</vt:lpstr>
      <vt:lpstr>What is complete?</vt:lpstr>
      <vt:lpstr>What is our focus today?</vt:lpstr>
      <vt:lpstr>Let’s start by reviewing the careers you liked.</vt:lpstr>
      <vt:lpstr>Now, click on Research Careers:</vt:lpstr>
      <vt:lpstr>If you click on this wheel, you can filter by your favorited careers:</vt:lpstr>
      <vt:lpstr>Career Goals</vt:lpstr>
      <vt:lpstr>First, lets get back to your homepage by clicking the HB here:</vt:lpstr>
      <vt:lpstr>We are working on cleaning this up, but we have circled the components that must be completed for your HSBP </vt:lpstr>
      <vt:lpstr>Back to those Career Goals</vt:lpstr>
      <vt:lpstr>This looks like a lot, but all you need to do is click on ‘Add Record’:</vt:lpstr>
      <vt:lpstr>PowerPoint Presentation</vt:lpstr>
      <vt:lpstr>When you’ve completed all the fields, click ‘Add’</vt:lpstr>
      <vt:lpstr>Now what?</vt:lpstr>
      <vt:lpstr>Educational Goals</vt:lpstr>
      <vt:lpstr>This looks similar to the Career Goal section and the process is also the same</vt:lpstr>
      <vt:lpstr>PowerPoint Presentation</vt:lpstr>
      <vt:lpstr>When you’ve completed all the fields, click ‘Add’</vt:lpstr>
      <vt:lpstr>Great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and Beyond Plan</dc:title>
  <dc:creator>Melee Vander Velde</dc:creator>
  <cp:lastModifiedBy>Sarah Thorson</cp:lastModifiedBy>
  <cp:revision>58</cp:revision>
  <dcterms:created xsi:type="dcterms:W3CDTF">2022-01-24T18:11:11Z</dcterms:created>
  <dcterms:modified xsi:type="dcterms:W3CDTF">2022-02-11T19:01:55Z</dcterms:modified>
</cp:coreProperties>
</file>